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>
        <p:scale>
          <a:sx n="10" d="100"/>
          <a:sy n="10" d="100"/>
        </p:scale>
        <p:origin x="2454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0A68-AB16-4475-AD20-48F52644D0F9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BD1C9-92BA-455D-A623-D35026593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524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A6E480-90DC-448A-B642-311BA5A7BA30}"/>
              </a:ext>
            </a:extLst>
          </p:cNvPr>
          <p:cNvGrpSpPr/>
          <p:nvPr userDrawn="1"/>
        </p:nvGrpSpPr>
        <p:grpSpPr>
          <a:xfrm>
            <a:off x="0" y="1699"/>
            <a:ext cx="30276413" cy="42802064"/>
            <a:chOff x="0" y="1699"/>
            <a:chExt cx="30276413" cy="42802064"/>
          </a:xfrm>
        </p:grpSpPr>
        <p:pic>
          <p:nvPicPr>
            <p:cNvPr id="7" name="그림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6"/>
            <a:stretch/>
          </p:blipFill>
          <p:spPr>
            <a:xfrm>
              <a:off x="0" y="1699"/>
              <a:ext cx="30276413" cy="40984936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A267DDB-94F3-4E78-8D7C-06BF81870669}"/>
                </a:ext>
              </a:extLst>
            </p:cNvPr>
            <p:cNvSpPr/>
            <p:nvPr userDrawn="1"/>
          </p:nvSpPr>
          <p:spPr>
            <a:xfrm>
              <a:off x="0" y="40986635"/>
              <a:ext cx="30275213" cy="1817128"/>
            </a:xfrm>
            <a:prstGeom prst="rect">
              <a:avLst/>
            </a:prstGeom>
            <a:solidFill>
              <a:srgbClr val="AED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12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11" Type="http://schemas.openxmlformats.org/officeDocument/2006/relationships/image" Target="../media/image11.png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E9F3FA7-7407-5032-D2A9-149AA13C376D}"/>
              </a:ext>
            </a:extLst>
          </p:cNvPr>
          <p:cNvSpPr/>
          <p:nvPr/>
        </p:nvSpPr>
        <p:spPr>
          <a:xfrm>
            <a:off x="944557" y="29697209"/>
            <a:ext cx="13930463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953" dirty="0"/>
              <a:t>그림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7E1ECA5-986D-C9CD-7934-BA686B420A78}"/>
              </a:ext>
            </a:extLst>
          </p:cNvPr>
          <p:cNvSpPr/>
          <p:nvPr/>
        </p:nvSpPr>
        <p:spPr>
          <a:xfrm>
            <a:off x="14876607" y="29696940"/>
            <a:ext cx="13997759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953" dirty="0"/>
              <a:t>그림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7D86BB9-CAAD-503E-90EC-AD84BAEC851F}"/>
              </a:ext>
            </a:extLst>
          </p:cNvPr>
          <p:cNvSpPr/>
          <p:nvPr/>
        </p:nvSpPr>
        <p:spPr>
          <a:xfrm>
            <a:off x="945086" y="22915831"/>
            <a:ext cx="13930463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953" dirty="0"/>
              <a:t>그림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11D9F27-32F4-04AA-143E-9BA56A788D31}"/>
              </a:ext>
            </a:extLst>
          </p:cNvPr>
          <p:cNvSpPr/>
          <p:nvPr/>
        </p:nvSpPr>
        <p:spPr>
          <a:xfrm>
            <a:off x="14875549" y="22915562"/>
            <a:ext cx="13997759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953" dirty="0"/>
              <a:t>그림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DB8C173-3AA3-7676-C51A-EBD8C975ED4B}"/>
              </a:ext>
            </a:extLst>
          </p:cNvPr>
          <p:cNvSpPr/>
          <p:nvPr/>
        </p:nvSpPr>
        <p:spPr>
          <a:xfrm>
            <a:off x="945465" y="16138446"/>
            <a:ext cx="13931936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953" dirty="0"/>
              <a:t>그림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F525A76-D72D-873B-1CAC-2E3D38BF512D}"/>
              </a:ext>
            </a:extLst>
          </p:cNvPr>
          <p:cNvSpPr/>
          <p:nvPr/>
        </p:nvSpPr>
        <p:spPr>
          <a:xfrm>
            <a:off x="14875019" y="16138177"/>
            <a:ext cx="13997759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953" dirty="0"/>
              <a:t>그림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F44D846E-F261-AB82-3D94-A57F9464D045}"/>
              </a:ext>
            </a:extLst>
          </p:cNvPr>
          <p:cNvSpPr txBox="1"/>
          <p:nvPr/>
        </p:nvSpPr>
        <p:spPr>
          <a:xfrm>
            <a:off x="952230" y="36809083"/>
            <a:ext cx="281426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8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en-US" altLang="ko-KR" sz="48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This work presents a single-channel speculative loop-unrolled SAR ADC in 28-nm CMOS that reduces the CDAC-settling bottleneck through speculative switching and improves accuracy with comparator offset calibration. Simulation results </a:t>
            </a:r>
            <a:r>
              <a:rPr lang="en-US" altLang="ko-KR" sz="4800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show 5.21 bits </a:t>
            </a:r>
            <a:r>
              <a:rPr lang="en-US" altLang="ko-KR" sz="48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ENOB at low frequency </a:t>
            </a:r>
            <a:r>
              <a:rPr lang="en-US" altLang="ko-KR" sz="4800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and 4.68 bits </a:t>
            </a:r>
            <a:r>
              <a:rPr lang="en-US" altLang="ko-KR" sz="48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ENOB at Nyquist, validating the proposed high-speed single-channel SAR ADC.</a:t>
            </a:r>
            <a:endParaRPr lang="ko-KR" alt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64CD70C-A935-20F7-D23C-6C85707EAAED}"/>
              </a:ext>
            </a:extLst>
          </p:cNvPr>
          <p:cNvSpPr/>
          <p:nvPr/>
        </p:nvSpPr>
        <p:spPr>
          <a:xfrm>
            <a:off x="945889" y="9359361"/>
            <a:ext cx="13930463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953" dirty="0"/>
              <a:t>그림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17A82F2-C6F5-7D98-548E-658184B8E4CE}"/>
              </a:ext>
            </a:extLst>
          </p:cNvPr>
          <p:cNvSpPr/>
          <p:nvPr/>
        </p:nvSpPr>
        <p:spPr>
          <a:xfrm>
            <a:off x="14876353" y="9359092"/>
            <a:ext cx="13996426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953" dirty="0"/>
              <a:t>그림</a:t>
            </a:r>
          </a:p>
        </p:txBody>
      </p:sp>
      <p:sp>
        <p:nvSpPr>
          <p:cNvPr id="16" name="TextBox 27">
            <a:extLst>
              <a:ext uri="{FF2B5EF4-FFF2-40B4-BE49-F238E27FC236}">
                <a16:creationId xmlns:a16="http://schemas.microsoft.com/office/drawing/2014/main" id="{310BDEF4-069F-D6B8-1FFF-AED7EB11A35B}"/>
              </a:ext>
            </a:extLst>
          </p:cNvPr>
          <p:cNvSpPr txBox="1"/>
          <p:nvPr/>
        </p:nvSpPr>
        <p:spPr>
          <a:xfrm>
            <a:off x="1063846" y="28120052"/>
            <a:ext cx="12715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Calibration logic without extending the critical timing path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Calibration for both CDAC1 and CDAC2 branches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Modified double-tail comparator for reduced kickback noise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554E4030-9D6E-3A93-A54A-DC771F65610E}"/>
              </a:ext>
            </a:extLst>
          </p:cNvPr>
          <p:cNvSpPr/>
          <p:nvPr/>
        </p:nvSpPr>
        <p:spPr>
          <a:xfrm>
            <a:off x="1063846" y="9434464"/>
            <a:ext cx="4436983" cy="675119"/>
          </a:xfrm>
          <a:prstGeom prst="round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Motivation</a:t>
            </a:r>
          </a:p>
        </p:txBody>
      </p:sp>
      <p:sp>
        <p:nvSpPr>
          <p:cNvPr id="18" name="TextBox 39">
            <a:extLst>
              <a:ext uri="{FF2B5EF4-FFF2-40B4-BE49-F238E27FC236}">
                <a16:creationId xmlns:a16="http://schemas.microsoft.com/office/drawing/2014/main" id="{B0636154-1674-A6E6-B44F-96FB344247FA}"/>
              </a:ext>
            </a:extLst>
          </p:cNvPr>
          <p:cNvSpPr txBox="1"/>
          <p:nvPr/>
        </p:nvSpPr>
        <p:spPr>
          <a:xfrm>
            <a:off x="14949636" y="14560913"/>
            <a:ext cx="138798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3200" b="1" dirty="0">
              <a:latin typeface="Times New Roman" panose="02020603050405020304" pitchFamily="18" charset="0"/>
              <a:ea typeface="G마켓 산스 TTF Bold" panose="02000000000000000000" pitchFamily="2" charset="-127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Top architecture employs speculative switching to reduce CDAC settling time.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4AD2928-6D3D-5B51-07EA-826846EF6C89}"/>
              </a:ext>
            </a:extLst>
          </p:cNvPr>
          <p:cNvSpPr/>
          <p:nvPr/>
        </p:nvSpPr>
        <p:spPr>
          <a:xfrm>
            <a:off x="14966742" y="9434464"/>
            <a:ext cx="4427488" cy="741934"/>
          </a:xfrm>
          <a:prstGeom prst="round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Top Architecture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C52DF587-222E-1404-A477-70975644E69D}"/>
              </a:ext>
            </a:extLst>
          </p:cNvPr>
          <p:cNvSpPr/>
          <p:nvPr/>
        </p:nvSpPr>
        <p:spPr>
          <a:xfrm>
            <a:off x="14990073" y="16295243"/>
            <a:ext cx="5353310" cy="658617"/>
          </a:xfrm>
          <a:prstGeom prst="round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CDAC Switching Operation</a:t>
            </a: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62B361CC-84C5-38FB-3EC7-3979EECAF500}"/>
              </a:ext>
            </a:extLst>
          </p:cNvPr>
          <p:cNvSpPr txBox="1"/>
          <p:nvPr/>
        </p:nvSpPr>
        <p:spPr>
          <a:xfrm>
            <a:off x="943083" y="40091734"/>
            <a:ext cx="29246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Acknowledgement: The chip fabrication and EDA tool were supported by the IC Design Education Center(IDEC), Korea.</a:t>
            </a:r>
            <a:endParaRPr lang="ko-KR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9044A3A6-61DE-4CF3-D22A-A4B04404F0E6}"/>
              </a:ext>
            </a:extLst>
          </p:cNvPr>
          <p:cNvSpPr txBox="1"/>
          <p:nvPr/>
        </p:nvSpPr>
        <p:spPr>
          <a:xfrm>
            <a:off x="15019997" y="21721142"/>
            <a:ext cx="13852982" cy="11233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3350" b="1" dirty="0">
                <a:latin typeface="Times New Roman"/>
                <a:ea typeface="G마켓 산스 TTF Bold"/>
                <a:cs typeface="Times New Roman"/>
              </a:rPr>
              <a:t>(a) Waveform of speculative CDAC switching.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3350" b="1" dirty="0">
                <a:latin typeface="Times New Roman"/>
                <a:ea typeface="G마켓 산스 TTF Bold"/>
                <a:cs typeface="Times New Roman"/>
              </a:rPr>
              <a:t>(b) Binary Search Operation with Speculative CDAC Switching at 4-bit.  </a:t>
            </a:r>
          </a:p>
        </p:txBody>
      </p:sp>
      <p:sp>
        <p:nvSpPr>
          <p:cNvPr id="23" name="TextBox 56">
            <a:extLst>
              <a:ext uri="{FF2B5EF4-FFF2-40B4-BE49-F238E27FC236}">
                <a16:creationId xmlns:a16="http://schemas.microsoft.com/office/drawing/2014/main" id="{FC2709BE-E0F7-2253-69FF-BE36501DE41B}"/>
              </a:ext>
            </a:extLst>
          </p:cNvPr>
          <p:cNvSpPr txBox="1"/>
          <p:nvPr/>
        </p:nvSpPr>
        <p:spPr>
          <a:xfrm>
            <a:off x="1164408" y="21666685"/>
            <a:ext cx="138798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(a) Conceptual CDAC settling behavior.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(b) Timing comparison with speculative CDAC preparation. 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58DBEF2E-3554-FCF9-9692-B7EFC48ECE21}"/>
              </a:ext>
            </a:extLst>
          </p:cNvPr>
          <p:cNvSpPr/>
          <p:nvPr/>
        </p:nvSpPr>
        <p:spPr>
          <a:xfrm>
            <a:off x="14975654" y="29804886"/>
            <a:ext cx="3981421" cy="571901"/>
          </a:xfrm>
          <a:prstGeom prst="round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TOP Design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D8BA36B5-8713-0B57-597C-9DDAAC54BE9F}"/>
              </a:ext>
            </a:extLst>
          </p:cNvPr>
          <p:cNvSpPr/>
          <p:nvPr/>
        </p:nvSpPr>
        <p:spPr>
          <a:xfrm>
            <a:off x="1030984" y="29854379"/>
            <a:ext cx="4404157" cy="695459"/>
          </a:xfrm>
          <a:prstGeom prst="round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Simulation Results</a:t>
            </a:r>
          </a:p>
        </p:txBody>
      </p:sp>
      <p:sp>
        <p:nvSpPr>
          <p:cNvPr id="26" name="TextBox 108">
            <a:extLst>
              <a:ext uri="{FF2B5EF4-FFF2-40B4-BE49-F238E27FC236}">
                <a16:creationId xmlns:a16="http://schemas.microsoft.com/office/drawing/2014/main" id="{3573D747-F2A3-B5BF-4945-E654C28317B6}"/>
              </a:ext>
            </a:extLst>
          </p:cNvPr>
          <p:cNvSpPr txBox="1"/>
          <p:nvPr/>
        </p:nvSpPr>
        <p:spPr>
          <a:xfrm>
            <a:off x="1063846" y="34385760"/>
            <a:ext cx="131093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Maintains ENOB at both (a) low-frequency and (b) Nyquist inputs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Calibration enables improved SNDR/ENOB consistency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ENOB at Low Frequency: 5.21 bits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ENOB at Nyquist Frequency: 4.68 bits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4762517A-AA4F-0DE3-65BE-5D7E1F163A52}"/>
              </a:ext>
            </a:extLst>
          </p:cNvPr>
          <p:cNvSpPr/>
          <p:nvPr/>
        </p:nvSpPr>
        <p:spPr>
          <a:xfrm>
            <a:off x="14990073" y="23007208"/>
            <a:ext cx="3878707" cy="658617"/>
          </a:xfrm>
          <a:prstGeom prst="round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RDAC Array</a:t>
            </a:r>
          </a:p>
        </p:txBody>
      </p:sp>
      <p:sp>
        <p:nvSpPr>
          <p:cNvPr id="28" name="TextBox 115">
            <a:extLst>
              <a:ext uri="{FF2B5EF4-FFF2-40B4-BE49-F238E27FC236}">
                <a16:creationId xmlns:a16="http://schemas.microsoft.com/office/drawing/2014/main" id="{F51C2DC3-BC15-602B-4198-21472F082145}"/>
              </a:ext>
            </a:extLst>
          </p:cNvPr>
          <p:cNvSpPr txBox="1"/>
          <p:nvPr/>
        </p:nvSpPr>
        <p:spPr>
          <a:xfrm>
            <a:off x="15034511" y="27638686"/>
            <a:ext cx="134746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A 6-bit RDAC array generates programmable calibration voltages.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Its outputs are applied to each comparator branch for offset trimming through I2C control.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ko-KR" sz="32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This supports accurate comparator offset calibration.</a:t>
            </a:r>
            <a:endParaRPr lang="ko-KR" altLang="en-US" sz="3200" b="1" dirty="0">
              <a:latin typeface="Times New Roman" panose="02020603050405020304" pitchFamily="18" charset="0"/>
              <a:ea typeface="G마켓 산스 TTF Bold" panose="02000000000000000000" pitchFamily="2" charset="-127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DCFF48-EC58-BCF6-0283-E7517416CFCC}"/>
              </a:ext>
            </a:extLst>
          </p:cNvPr>
          <p:cNvSpPr txBox="1"/>
          <p:nvPr/>
        </p:nvSpPr>
        <p:spPr>
          <a:xfrm>
            <a:off x="5594307" y="14229311"/>
            <a:ext cx="4798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 Loop-unrolled SAR ADC</a:t>
            </a:r>
            <a:endParaRPr lang="ko-KR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">
            <a:extLst>
              <a:ext uri="{FF2B5EF4-FFF2-40B4-BE49-F238E27FC236}">
                <a16:creationId xmlns:a16="http://schemas.microsoft.com/office/drawing/2014/main" id="{8713D5D6-456F-FDFE-D752-416684912532}"/>
              </a:ext>
            </a:extLst>
          </p:cNvPr>
          <p:cNvSpPr txBox="1"/>
          <p:nvPr/>
        </p:nvSpPr>
        <p:spPr>
          <a:xfrm>
            <a:off x="979038" y="7051037"/>
            <a:ext cx="278865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8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  <a:r>
              <a:rPr lang="en-US" altLang="ko-KR" sz="48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This chip implements a single-channel speculative loop-unrolled SAR ADC in 28-nm CMOS for high-speed conversion without time interleaving. Comparator offset calibration compensates for mismatch among parallel comparators, improving conversion accuracy and mitigating SNDR degradation.</a:t>
            </a:r>
            <a:endParaRPr lang="ko-KR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404CC689-AF20-B760-EDE6-0550C2E1C344}"/>
              </a:ext>
            </a:extLst>
          </p:cNvPr>
          <p:cNvSpPr txBox="1"/>
          <p:nvPr/>
        </p:nvSpPr>
        <p:spPr>
          <a:xfrm>
            <a:off x="85417" y="3335122"/>
            <a:ext cx="28910604" cy="500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6000" dirty="0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Comparator Offset Calibration for 6-bit Single-Channel Speculative Loop-Unrolled SAR ADC in 28-nm CMOS</a:t>
            </a:r>
          </a:p>
          <a:p>
            <a:pPr algn="ctr"/>
            <a:r>
              <a:rPr lang="en-US" altLang="ko-KR" sz="4000" dirty="0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Dong-Un Jin</a:t>
            </a:r>
            <a:r>
              <a:rPr lang="en-US" altLang="ko-KR" sz="4000" baseline="30000" dirty="0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1</a:t>
            </a:r>
            <a:r>
              <a:rPr lang="en-US" altLang="ko-KR" sz="5400" dirty="0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 </a:t>
            </a:r>
            <a:r>
              <a:rPr lang="en-US" altLang="ko-KR" sz="4000" dirty="0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and Min-Seong </a:t>
            </a:r>
            <a:r>
              <a:rPr lang="en-US" altLang="ko-KR" sz="4000" dirty="0" err="1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Choo</a:t>
            </a:r>
            <a:r>
              <a:rPr lang="en-US" altLang="ko-KR" sz="4000" baseline="30000" dirty="0" err="1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a</a:t>
            </a:r>
            <a:endParaRPr lang="en-US" altLang="ko-KR" sz="4000" baseline="30000" dirty="0">
              <a:latin typeface="Times New Roman" panose="02020603050405020304" pitchFamily="18" charset="0"/>
              <a:ea typeface="G마켓 산스 TTF Bold"/>
              <a:cs typeface="Times New Roman" panose="02020603050405020304" pitchFamily="18" charset="0"/>
            </a:endParaRPr>
          </a:p>
          <a:p>
            <a:pPr algn="ctr"/>
            <a:r>
              <a:rPr lang="en-US" altLang="ko-KR" sz="3600" i="1" baseline="30000" dirty="0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1</a:t>
            </a:r>
            <a:r>
              <a:rPr lang="en-US" altLang="ko-KR" sz="3600" i="1" dirty="0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School of Electrical Engineering, Hanyang University, Ansan, South Korea</a:t>
            </a:r>
          </a:p>
          <a:p>
            <a:pPr algn="ctr"/>
            <a:r>
              <a:rPr lang="en-US" altLang="ko-KR" sz="3600" i="1" baseline="30000" dirty="0" err="1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a</a:t>
            </a:r>
            <a:r>
              <a:rPr lang="en-US" altLang="ko-KR" sz="3600" i="1" dirty="0" err="1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School</a:t>
            </a:r>
            <a:r>
              <a:rPr lang="en-US" altLang="ko-KR" sz="3600" i="1" dirty="0">
                <a:latin typeface="Times New Roman" panose="02020603050405020304" pitchFamily="18" charset="0"/>
                <a:ea typeface="G마켓 산스 TTF Bold"/>
                <a:cs typeface="Times New Roman" panose="02020603050405020304" pitchFamily="18" charset="0"/>
              </a:rPr>
              <a:t> of Electrical and Electronic Engineering, Yonsei University, Seoul, Soutth Korea</a:t>
            </a:r>
            <a:endParaRPr lang="ko-KR" altLang="en-US" sz="3600" i="1" dirty="0">
              <a:latin typeface="Times New Roman" panose="02020603050405020304" pitchFamily="18" charset="0"/>
              <a:ea typeface="G마켓 산스 TTF Bold"/>
              <a:cs typeface="Times New Roman" panose="02020603050405020304" pitchFamily="18" charset="0"/>
            </a:endParaRPr>
          </a:p>
          <a:p>
            <a:endParaRPr lang="ko-KR" altLang="en-US" dirty="0"/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7A5A4392-3EFA-FC99-E595-B33928DAF7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9216"/>
          <a:stretch>
            <a:fillRect/>
          </a:stretch>
        </p:blipFill>
        <p:spPr>
          <a:xfrm>
            <a:off x="17762704" y="30501414"/>
            <a:ext cx="8134350" cy="2878138"/>
          </a:xfrm>
          <a:prstGeom prst="rect">
            <a:avLst/>
          </a:prstGeom>
        </p:spPr>
      </p:pic>
      <p:pic>
        <p:nvPicPr>
          <p:cNvPr id="33" name="그림 32" descr="텍스트, 스크린샷, 그래프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F23F2DF-0FAB-00A8-C7CF-D1303B799E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219" y="30679678"/>
            <a:ext cx="6046450" cy="3627870"/>
          </a:xfrm>
          <a:prstGeom prst="rect">
            <a:avLst/>
          </a:prstGeom>
        </p:spPr>
      </p:pic>
      <p:pic>
        <p:nvPicPr>
          <p:cNvPr id="34" name="그림 33" descr="텍스트, 스크린샷, 그래프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A81E32D-A4BC-6ED5-FC00-9DB7E5AB2E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872" y="30679678"/>
            <a:ext cx="6046450" cy="362787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18EFC96B-3763-1EE7-7346-5988FBF57F65}"/>
              </a:ext>
            </a:extLst>
          </p:cNvPr>
          <p:cNvSpPr txBox="1"/>
          <p:nvPr/>
        </p:nvSpPr>
        <p:spPr>
          <a:xfrm>
            <a:off x="4781038" y="34050205"/>
            <a:ext cx="67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ko-KR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8FCFB6-58D8-4A4F-B51D-824450E80349}"/>
              </a:ext>
            </a:extLst>
          </p:cNvPr>
          <p:cNvSpPr txBox="1"/>
          <p:nvPr/>
        </p:nvSpPr>
        <p:spPr>
          <a:xfrm>
            <a:off x="11311508" y="34050205"/>
            <a:ext cx="677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ko-KR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2523562C-355B-4668-8AFC-421BBA54B4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3758" y="10373052"/>
            <a:ext cx="11260195" cy="3786218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E13D7C3F-98C5-07CB-258A-A5071C1E9B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846" y="17642303"/>
            <a:ext cx="4884908" cy="3564394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255C7A0A-0343-0849-AE28-5D16ECE4F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270" y="16598245"/>
            <a:ext cx="8466682" cy="4501381"/>
          </a:xfrm>
          <a:prstGeom prst="rect">
            <a:avLst/>
          </a:prstGeom>
        </p:spPr>
      </p:pic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96467345-656C-BF92-748A-2BC25FE6162F}"/>
              </a:ext>
            </a:extLst>
          </p:cNvPr>
          <p:cNvSpPr/>
          <p:nvPr/>
        </p:nvSpPr>
        <p:spPr>
          <a:xfrm>
            <a:off x="1054173" y="16319905"/>
            <a:ext cx="4404157" cy="658617"/>
          </a:xfrm>
          <a:prstGeom prst="round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Timing Advantage</a:t>
            </a: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4AF3EE47-C97D-25A9-8C04-EE93148B93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62704" y="10152606"/>
            <a:ext cx="8313396" cy="4871914"/>
          </a:xfrm>
          <a:prstGeom prst="rect">
            <a:avLst/>
          </a:prstGeom>
        </p:spPr>
      </p:pic>
      <p:pic>
        <p:nvPicPr>
          <p:cNvPr id="42" name="그림 41" descr="The image depicts a circuit diagram illustrating various components such as Vref, Vref/2, MSB, CDAC_1 Output, VIN, and CDAC_2 Output, with numerical values assigned to specific outputs.&#10;&#10;AI 생성 콘텐츠는 정확하지 않을 수 있습니다.">
            <a:extLst>
              <a:ext uri="{FF2B5EF4-FFF2-40B4-BE49-F238E27FC236}">
                <a16:creationId xmlns:a16="http://schemas.microsoft.com/office/drawing/2014/main" id="{F4306D80-7E6C-D216-60C7-10866A47D3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13963" y="17126831"/>
            <a:ext cx="6327507" cy="4213508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0E7EF736-A03C-BFAA-573A-84099F368D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10363" y="23898394"/>
            <a:ext cx="7848611" cy="4291687"/>
          </a:xfrm>
          <a:prstGeom prst="rect">
            <a:avLst/>
          </a:prstGeom>
        </p:spPr>
      </p:pic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CB997199-94A5-831B-8DC2-351A161B5F33}"/>
              </a:ext>
            </a:extLst>
          </p:cNvPr>
          <p:cNvSpPr/>
          <p:nvPr/>
        </p:nvSpPr>
        <p:spPr>
          <a:xfrm>
            <a:off x="1250498" y="23183463"/>
            <a:ext cx="6584171" cy="658617"/>
          </a:xfrm>
          <a:prstGeom prst="round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Comparator with Offset Calibration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215B72-E111-55D9-628B-E32F2DAC6DFC}"/>
              </a:ext>
            </a:extLst>
          </p:cNvPr>
          <p:cNvSpPr txBox="1"/>
          <p:nvPr/>
        </p:nvSpPr>
        <p:spPr>
          <a:xfrm>
            <a:off x="18510802" y="21194172"/>
            <a:ext cx="677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ko-KR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AEC33D1-84C6-05B3-B8D5-D92475E3DEF5}"/>
              </a:ext>
            </a:extLst>
          </p:cNvPr>
          <p:cNvSpPr txBox="1"/>
          <p:nvPr/>
        </p:nvSpPr>
        <p:spPr>
          <a:xfrm>
            <a:off x="25258985" y="21208686"/>
            <a:ext cx="677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ko-KR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20AB477-B513-261A-9733-DB122A1EE9A7}"/>
              </a:ext>
            </a:extLst>
          </p:cNvPr>
          <p:cNvSpPr txBox="1"/>
          <p:nvPr/>
        </p:nvSpPr>
        <p:spPr>
          <a:xfrm>
            <a:off x="3443908" y="21194713"/>
            <a:ext cx="677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ko-KR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9B70BC5-2B8F-F49E-5C9F-DA5ECE8D0D27}"/>
              </a:ext>
            </a:extLst>
          </p:cNvPr>
          <p:cNvSpPr txBox="1"/>
          <p:nvPr/>
        </p:nvSpPr>
        <p:spPr>
          <a:xfrm>
            <a:off x="9916321" y="21194713"/>
            <a:ext cx="677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ko-KR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2C38942C-C93E-F84B-FF06-83789D4789D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299" y="17186921"/>
            <a:ext cx="6871742" cy="4120984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F23D1697-C35E-4BD3-D4C9-7A1A2BDE39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071" b="-1856"/>
          <a:stretch>
            <a:fillRect/>
          </a:stretch>
        </p:blipFill>
        <p:spPr>
          <a:xfrm>
            <a:off x="17762704" y="33512574"/>
            <a:ext cx="8134350" cy="2878139"/>
          </a:xfrm>
          <a:prstGeom prst="rect">
            <a:avLst/>
          </a:prstGeom>
        </p:spPr>
      </p:pic>
      <p:sp>
        <p:nvSpPr>
          <p:cNvPr id="51" name="TextBox 56">
            <a:extLst>
              <a:ext uri="{FF2B5EF4-FFF2-40B4-BE49-F238E27FC236}">
                <a16:creationId xmlns:a16="http://schemas.microsoft.com/office/drawing/2014/main" id="{41D78F2D-E192-671C-22B2-EE3559793E17}"/>
              </a:ext>
            </a:extLst>
          </p:cNvPr>
          <p:cNvSpPr txBox="1"/>
          <p:nvPr/>
        </p:nvSpPr>
        <p:spPr>
          <a:xfrm>
            <a:off x="1025390" y="14655601"/>
            <a:ext cx="138944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28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Conventional SAR: speed limited by sequential loop delay.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28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Comparator/logic delay → bottleneck.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ko-KR" sz="2800" b="1" dirty="0">
                <a:latin typeface="Times New Roman" panose="02020603050405020304" pitchFamily="18" charset="0"/>
                <a:ea typeface="G마켓 산스 TTF Bold" panose="02000000000000000000" pitchFamily="2" charset="-127"/>
                <a:cs typeface="Times New Roman" panose="02020603050405020304" pitchFamily="18" charset="0"/>
              </a:rPr>
              <a:t>Loop-unrolled SAR: removes loop delay, boosts speed but CDAC Settling time remains.</a:t>
            </a: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B76E1261-9926-5779-54CF-586B4B049E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422643" y="23869366"/>
            <a:ext cx="12986531" cy="361962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6929BBB-2D67-4B83-0A7E-D8D34AB7191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2559" y="4353905"/>
            <a:ext cx="2547435" cy="254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377</Words>
  <Application>Microsoft Office PowerPoint</Application>
  <PresentationFormat>사용자 지정</PresentationFormat>
  <Paragraphs>49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Times New Roman</vt:lpstr>
      <vt:lpstr>Wingdings</vt:lpstr>
      <vt:lpstr>Office 테마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진 동언</cp:lastModifiedBy>
  <cp:revision>13</cp:revision>
  <dcterms:created xsi:type="dcterms:W3CDTF">2018-03-08T06:02:33Z</dcterms:created>
  <dcterms:modified xsi:type="dcterms:W3CDTF">2026-06-22T04:58:52Z</dcterms:modified>
</cp:coreProperties>
</file>